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563" r:id="rId3"/>
    <p:sldId id="568" r:id="rId4"/>
    <p:sldId id="569" r:id="rId5"/>
    <p:sldId id="576" r:id="rId6"/>
    <p:sldId id="577" r:id="rId7"/>
    <p:sldId id="578" r:id="rId8"/>
    <p:sldId id="579" r:id="rId9"/>
    <p:sldId id="580" r:id="rId10"/>
    <p:sldId id="581" r:id="rId11"/>
    <p:sldId id="582" r:id="rId12"/>
    <p:sldId id="583" r:id="rId13"/>
    <p:sldId id="584" r:id="rId14"/>
    <p:sldId id="5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resultatenrekening lw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09684" cy="688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8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120316"/>
            <a:ext cx="9432757" cy="1810084"/>
          </a:xfrm>
        </p:spPr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oefenopgave 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5443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500" dirty="0" smtClean="0"/>
              <a:t>Oefenopgave 1 oefent met een begin en eindbalans en resultatenrekening.</a:t>
            </a:r>
          </a:p>
          <a:p>
            <a:pPr marL="0" indent="0">
              <a:buNone/>
            </a:pPr>
            <a:r>
              <a:rPr lang="nl-NL" sz="2500" dirty="0" smtClean="0"/>
              <a:t>Overleg met elkaar! Ik help inhoudelijk nauwelijks, probeer er zelf achter te komen met de kennis en gegeven gegevens. Zie het als een puzzel.</a:t>
            </a:r>
            <a:endParaRPr lang="nl-NL" sz="2500" dirty="0"/>
          </a:p>
          <a:p>
            <a:pPr marL="0" indent="0">
              <a:buNone/>
            </a:pPr>
            <a:r>
              <a:rPr lang="nl-NL" sz="2500" dirty="0" smtClean="0"/>
              <a:t>15 minuten de tijd, eerder klaar? Start met oefenopgave 2.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r>
              <a:rPr lang="nl-NL" sz="2500" dirty="0" smtClean="0"/>
              <a:t>Afschrijving: waardevermindering van het gebouw.</a:t>
            </a:r>
          </a:p>
          <a:p>
            <a:pPr marL="0" indent="0">
              <a:buNone/>
            </a:pPr>
            <a:r>
              <a:rPr lang="nl-NL" sz="2500" dirty="0" smtClean="0"/>
              <a:t>EV neemt toe met de nettowinst en af met verlies of met een privé opnamen.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1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766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7559882" y="26683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7559882" y="27012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7559882" y="266837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043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5905"/>
          <a:stretch/>
        </p:blipFill>
        <p:spPr>
          <a:xfrm>
            <a:off x="0" y="7939"/>
            <a:ext cx="10575758" cy="28082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9414"/>
          <a:stretch/>
        </p:blipFill>
        <p:spPr>
          <a:xfrm>
            <a:off x="0" y="7939"/>
            <a:ext cx="10575758" cy="72598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1871"/>
          <a:stretch/>
        </p:blipFill>
        <p:spPr>
          <a:xfrm>
            <a:off x="0" y="7939"/>
            <a:ext cx="10575758" cy="124334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2224"/>
          <a:stretch/>
        </p:blipFill>
        <p:spPr>
          <a:xfrm>
            <a:off x="0" y="7938"/>
            <a:ext cx="10575758" cy="396248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698"/>
          <a:stretch/>
        </p:blipFill>
        <p:spPr>
          <a:xfrm>
            <a:off x="0" y="7939"/>
            <a:ext cx="10575758" cy="468437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3979"/>
          <a:stretch/>
        </p:blipFill>
        <p:spPr>
          <a:xfrm>
            <a:off x="0" y="7938"/>
            <a:ext cx="10575758" cy="521376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3980"/>
          <a:stretch/>
        </p:blipFill>
        <p:spPr>
          <a:xfrm>
            <a:off x="0" y="7938"/>
            <a:ext cx="10575758" cy="589956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401"/>
          <a:stretch/>
        </p:blipFill>
        <p:spPr>
          <a:xfrm>
            <a:off x="0" y="7938"/>
            <a:ext cx="10575758" cy="669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47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120316"/>
            <a:ext cx="9432757" cy="1810084"/>
          </a:xfrm>
        </p:spPr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oefenopgave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33" y="1315340"/>
            <a:ext cx="7340958" cy="5443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Oefenopgave 2 oefent met een begin en eindbalans en resultatenrekening.</a:t>
            </a:r>
          </a:p>
          <a:p>
            <a:pPr marL="0" indent="0">
              <a:buNone/>
            </a:pPr>
            <a:r>
              <a:rPr lang="nl-NL" sz="2500" dirty="0" smtClean="0"/>
              <a:t>Overleg met elkaar! Ik help inhoudelijk nauwelijks, probeer er zelf achter te komen met de kennis en gegeven gegevens. Zie het als een puzzel.</a:t>
            </a:r>
            <a:endParaRPr lang="nl-NL" sz="2500" dirty="0"/>
          </a:p>
          <a:p>
            <a:pPr marL="0" indent="0">
              <a:buNone/>
            </a:pPr>
            <a:r>
              <a:rPr lang="nl-NL" sz="2500" dirty="0" smtClean="0"/>
              <a:t>15 minuten de tijd, eerder klaar? Goed werk.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r>
              <a:rPr lang="nl-NL" sz="2500" dirty="0" smtClean="0"/>
              <a:t>Afschrijving: waardevermindering van het gebouw.</a:t>
            </a:r>
          </a:p>
          <a:p>
            <a:pPr marL="0" indent="0">
              <a:buNone/>
            </a:pPr>
            <a:r>
              <a:rPr lang="nl-NL" sz="2500" dirty="0" smtClean="0"/>
              <a:t>EV neemt toe met de nettowinst en af met verlies of met een privé opnamen.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9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437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5" y="26601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59891" y="26601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7559891" y="26930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7559890" y="267661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7559882" y="26683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7559882" y="27012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7559882" y="266837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769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596"/>
          <a:stretch/>
        </p:blipFill>
        <p:spPr>
          <a:xfrm>
            <a:off x="0" y="1"/>
            <a:ext cx="10407316" cy="5775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1617"/>
          <a:stretch/>
        </p:blipFill>
        <p:spPr>
          <a:xfrm>
            <a:off x="0" y="1"/>
            <a:ext cx="10407316" cy="12633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7415"/>
          <a:stretch/>
        </p:blipFill>
        <p:spPr>
          <a:xfrm>
            <a:off x="0" y="1"/>
            <a:ext cx="10407316" cy="15520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6252"/>
          <a:stretch/>
        </p:blipFill>
        <p:spPr>
          <a:xfrm>
            <a:off x="0" y="0"/>
            <a:ext cx="10407316" cy="369369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895"/>
          <a:stretch/>
        </p:blipFill>
        <p:spPr>
          <a:xfrm>
            <a:off x="0" y="1"/>
            <a:ext cx="10407316" cy="46802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3666"/>
          <a:stretch/>
        </p:blipFill>
        <p:spPr>
          <a:xfrm>
            <a:off x="0" y="1"/>
            <a:ext cx="10407316" cy="524576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3512"/>
          <a:stretch/>
        </p:blipFill>
        <p:spPr>
          <a:xfrm>
            <a:off x="0" y="1"/>
            <a:ext cx="10407316" cy="59436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657"/>
          <a:stretch/>
        </p:blipFill>
        <p:spPr>
          <a:xfrm>
            <a:off x="0" y="1"/>
            <a:ext cx="10407316" cy="668955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07316" cy="687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0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96684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Nabespreken 4.1B en 4.1C</a:t>
            </a:r>
          </a:p>
          <a:p>
            <a:r>
              <a:rPr lang="nl-NL" sz="2500" dirty="0" smtClean="0"/>
              <a:t>Oefenen met de resultatenrekening en balans.</a:t>
            </a:r>
          </a:p>
          <a:p>
            <a:r>
              <a:rPr lang="nl-NL" sz="2500" dirty="0" smtClean="0"/>
              <a:t>Sommen zijn al op toetsniveau, dus niet erg als het vandaag niet in 1x lukt.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3625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379" y="1"/>
            <a:ext cx="9129623" cy="1930400"/>
          </a:xfrm>
        </p:spPr>
        <p:txBody>
          <a:bodyPr/>
          <a:lstStyle/>
          <a:p>
            <a:r>
              <a:rPr lang="nl-NL" dirty="0" smtClean="0"/>
              <a:t>4.1B passiefzijde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553453"/>
            <a:ext cx="9829800" cy="5487910"/>
          </a:xfrm>
        </p:spPr>
        <p:txBody>
          <a:bodyPr>
            <a:noAutofit/>
          </a:bodyPr>
          <a:lstStyle/>
          <a:p>
            <a:r>
              <a:rPr lang="nl-NL" sz="2300" dirty="0" smtClean="0"/>
              <a:t>1a:Via het eigen vermogen (zelf geld in de onderneming stoppen)</a:t>
            </a:r>
          </a:p>
          <a:p>
            <a:r>
              <a:rPr lang="nl-NL" sz="2300" dirty="0" smtClean="0"/>
              <a:t>Via lang vreemd vermogen (leningen met lange looptijd)</a:t>
            </a:r>
          </a:p>
          <a:p>
            <a:r>
              <a:rPr lang="nl-NL" sz="2300" dirty="0" smtClean="0"/>
              <a:t>Via kort vreemd vermogen (leningen met korte looptijd)</a:t>
            </a:r>
          </a:p>
          <a:p>
            <a:r>
              <a:rPr lang="nl-NL" sz="2300" dirty="0" smtClean="0"/>
              <a:t>1b: eigen vermogen is een schuld aan jezelf (betaal je geen rente over), vreemd vermogen is een schuld aan andere (betaal je vaak wel rente over)</a:t>
            </a:r>
          </a:p>
          <a:p>
            <a:r>
              <a:rPr lang="nl-NL" sz="2300" dirty="0" smtClean="0"/>
              <a:t>1c: dat betekend dat je dan geen eigen vermogen hebt, dat al je vermogen geleend geld is.</a:t>
            </a:r>
          </a:p>
          <a:p>
            <a:r>
              <a:rPr lang="nl-NL" sz="2300" dirty="0" smtClean="0"/>
              <a:t>2A: kort B: lang: C: kort D: lang E: afhankelijk van wanneer je het aflost kort of lang.</a:t>
            </a:r>
          </a:p>
          <a:p>
            <a:r>
              <a:rPr lang="nl-NL" sz="2300" dirty="0" smtClean="0"/>
              <a:t>3a:EV = 75.000, hypothecaire lening: 250</a:t>
            </a:r>
            <a:r>
              <a:rPr lang="nl-NL" sz="2300" dirty="0" smtClean="0">
                <a:sym typeface="Wingdings" panose="05000000000000000000" pitchFamily="2" charset="2"/>
              </a:rPr>
              <a:t>.000, geen kort vreemd vermogen, totaal vermogen 325.000</a:t>
            </a:r>
          </a:p>
          <a:p>
            <a:r>
              <a:rPr lang="nl-NL" sz="2300" dirty="0" smtClean="0"/>
              <a:t>3b: gedeelte wat hij zelf heeft gebruikt = 75.000</a:t>
            </a:r>
          </a:p>
          <a:p>
            <a:r>
              <a:rPr lang="nl-NL" sz="2300" dirty="0" smtClean="0"/>
              <a:t>3c: 10 jaar afgelost, 10*12 = 120x afgelost = 120 * 1000 = 120.000 = vreemd vermogen = 250.000 – 120.000 = 130.000</a:t>
            </a:r>
          </a:p>
        </p:txBody>
      </p:sp>
    </p:spTree>
    <p:extLst>
      <p:ext uri="{BB962C8B-B14F-4D97-AF65-F5344CB8AC3E}">
        <p14:creationId xmlns:p14="http://schemas.microsoft.com/office/powerpoint/2010/main" val="37982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379" y="1"/>
            <a:ext cx="9129623" cy="1930400"/>
          </a:xfrm>
        </p:spPr>
        <p:txBody>
          <a:bodyPr/>
          <a:lstStyle/>
          <a:p>
            <a:r>
              <a:rPr lang="nl-NL" dirty="0" smtClean="0"/>
              <a:t>4.1B passiefzijde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553453"/>
            <a:ext cx="9829800" cy="5487910"/>
          </a:xfrm>
        </p:spPr>
        <p:txBody>
          <a:bodyPr>
            <a:noAutofit/>
          </a:bodyPr>
          <a:lstStyle/>
          <a:p>
            <a:r>
              <a:rPr lang="nl-NL" sz="2300" dirty="0" smtClean="0"/>
              <a:t>3c: 10 jaar afgelost, 10*12 = 120x afgelost = 120 * 1000 = 120.000 = vreemd vermogen = 250.000 – 120.000 = 130.000</a:t>
            </a:r>
            <a:endParaRPr lang="nl-NL" sz="2300" dirty="0"/>
          </a:p>
          <a:p>
            <a:r>
              <a:rPr lang="nl-NL" sz="2300" dirty="0" smtClean="0"/>
              <a:t>Daarentegen de woning = 325.000 waard</a:t>
            </a:r>
          </a:p>
          <a:p>
            <a:r>
              <a:rPr lang="nl-NL" sz="2300" dirty="0" smtClean="0"/>
              <a:t>Dat betekend dat: 325.000 </a:t>
            </a:r>
            <a:r>
              <a:rPr lang="nl-NL" sz="2300" smtClean="0"/>
              <a:t>– 130.000 </a:t>
            </a:r>
            <a:r>
              <a:rPr lang="nl-NL" sz="2300" dirty="0" smtClean="0"/>
              <a:t>= 195.000 </a:t>
            </a:r>
            <a:r>
              <a:rPr lang="nl-NL" sz="2300" smtClean="0"/>
              <a:t>eigen vermogen.</a:t>
            </a:r>
          </a:p>
          <a:p>
            <a:endParaRPr lang="nl-NL" sz="2300" dirty="0" smtClean="0"/>
          </a:p>
        </p:txBody>
      </p:sp>
    </p:spTree>
    <p:extLst>
      <p:ext uri="{BB962C8B-B14F-4D97-AF65-F5344CB8AC3E}">
        <p14:creationId xmlns:p14="http://schemas.microsoft.com/office/powerpoint/2010/main" val="7721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"/>
            <a:ext cx="9105560" cy="608948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1A: Bank -2000, </a:t>
            </a:r>
            <a:r>
              <a:rPr lang="nl-NL" sz="2500" dirty="0" err="1" smtClean="0"/>
              <a:t>kopiermachine</a:t>
            </a:r>
            <a:r>
              <a:rPr lang="nl-NL" sz="2500" dirty="0" smtClean="0"/>
              <a:t> + 2000, passiva veranderd er niks.</a:t>
            </a:r>
          </a:p>
          <a:p>
            <a:r>
              <a:rPr lang="nl-NL" sz="2500" dirty="0" smtClean="0"/>
              <a:t>1B: vrachtwagen -50.000, bank debet kant + 30.000 bank creditkant +20.000</a:t>
            </a:r>
          </a:p>
          <a:p>
            <a:r>
              <a:rPr lang="nl-NL" sz="2500" dirty="0" smtClean="0"/>
              <a:t>1C: Debiteuren -5000, hypothecaire lening -5000</a:t>
            </a:r>
          </a:p>
          <a:p>
            <a:r>
              <a:rPr lang="nl-NL" sz="2500" dirty="0" smtClean="0"/>
              <a:t>2a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74" y="2419103"/>
            <a:ext cx="4427621" cy="402511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6249"/>
          <a:stretch/>
        </p:blipFill>
        <p:spPr>
          <a:xfrm>
            <a:off x="3813339" y="2419103"/>
            <a:ext cx="3133725" cy="406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0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1"/>
            <a:ext cx="2428819" cy="683904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2252" y="36514"/>
            <a:ext cx="2261937" cy="686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25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6"/>
            <a:ext cx="3676650" cy="4314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325" y="414173"/>
            <a:ext cx="2305050" cy="40671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16958"/>
            <a:ext cx="68389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64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71" y="15874"/>
            <a:ext cx="1638300" cy="397860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9371" y="0"/>
            <a:ext cx="115252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0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 = overzicht bezittingen/schulden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Begin balans = overzicht van bezittingen/schulden aan het begin van het jaar.</a:t>
            </a:r>
          </a:p>
          <a:p>
            <a:r>
              <a:rPr lang="nl-NL" sz="2500" dirty="0" smtClean="0"/>
              <a:t>Eind balans = overzicht van bezittingen/schulden aan het einde van het jaar.</a:t>
            </a:r>
          </a:p>
          <a:p>
            <a:endParaRPr lang="nl-NL" sz="2500" dirty="0"/>
          </a:p>
          <a:p>
            <a:r>
              <a:rPr lang="nl-NL" sz="2500" dirty="0" smtClean="0"/>
              <a:t>Financiële feiten die in de tussentijd gebeuren, die invloed hebben op je winst of verlies, zetten we op een resultatenrekening.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902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1483</TotalTime>
  <Words>531</Words>
  <Application>Microsoft Office PowerPoint</Application>
  <PresentationFormat>Breedbeeld</PresentationFormat>
  <Paragraphs>85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Welkom Havo/vwo 3.</vt:lpstr>
      <vt:lpstr>Agenda:</vt:lpstr>
      <vt:lpstr>4.1B passiefzijde</vt:lpstr>
      <vt:lpstr>4.1B passiefzijde</vt:lpstr>
      <vt:lpstr>PowerPoint-presentatie</vt:lpstr>
      <vt:lpstr>PowerPoint-presentatie</vt:lpstr>
      <vt:lpstr>PowerPoint-presentatie</vt:lpstr>
      <vt:lpstr>PowerPoint-presentatie</vt:lpstr>
      <vt:lpstr>Balans = overzicht bezittingen/schulden</vt:lpstr>
      <vt:lpstr>PowerPoint-presentatie</vt:lpstr>
      <vt:lpstr>Maak oefenopgave 1.</vt:lpstr>
      <vt:lpstr>PowerPoint-presentatie</vt:lpstr>
      <vt:lpstr>Maak oefenopgave 2.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205</cp:revision>
  <dcterms:created xsi:type="dcterms:W3CDTF">2017-08-27T09:00:36Z</dcterms:created>
  <dcterms:modified xsi:type="dcterms:W3CDTF">2018-04-21T08:24:59Z</dcterms:modified>
</cp:coreProperties>
</file>